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9"/>
  </p:notesMasterIdLst>
  <p:sldIdLst>
    <p:sldId id="263"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091" autoAdjust="0"/>
  </p:normalViewPr>
  <p:slideViewPr>
    <p:cSldViewPr>
      <p:cViewPr varScale="1">
        <p:scale>
          <a:sx n="64" d="100"/>
          <a:sy n="64" d="100"/>
        </p:scale>
        <p:origin x="156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8F402E-4ED8-417E-8C91-0D86F05AF763}" type="datetimeFigureOut">
              <a:rPr lang="en-US" smtClean="0"/>
              <a:t>10/23/2020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61D1CD-353F-43FC-A7E3-A7F64A7309D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current situation of the COVID-19 pandemic has led to psychological issues affecting the students and public health. Research assessing the mental health implications of COVID-19 to the general public has shown drastic effects on students. The spread of outbreaks has resulted to health problems. Further research is needed to show how COVID-19 has disrupted the lives and routines of students, affecting student’s psychological and mental impacts.</a:t>
            </a:r>
          </a:p>
          <a:p>
            <a:endParaRPr lang="en-US" dirty="0"/>
          </a:p>
        </p:txBody>
      </p:sp>
      <p:sp>
        <p:nvSpPr>
          <p:cNvPr id="4" name="Slide Number Placeholder 3"/>
          <p:cNvSpPr>
            <a:spLocks noGrp="1"/>
          </p:cNvSpPr>
          <p:nvPr>
            <p:ph type="sldNum" sz="quarter" idx="10"/>
          </p:nvPr>
        </p:nvSpPr>
        <p:spPr/>
        <p:txBody>
          <a:bodyPr/>
          <a:lstStyle/>
          <a:p>
            <a:fld id="{1D61D1CD-353F-43FC-A7E3-A7F64A7309DB}"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COVID-19 has led to increase of levels of psychological distress therefore affecting academic consequences negatively. The social distancing measures have been implemented shifting education to online learning(</a:t>
            </a:r>
            <a:r>
              <a:rPr lang="en-US" sz="1200" dirty="0" smtClean="0">
                <a:latin typeface="Times New Roman" pitchFamily="18" charset="0"/>
                <a:cs typeface="Times New Roman" pitchFamily="18" charset="0"/>
              </a:rPr>
              <a:t>Masonbrink</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 &amp; Hurley 2020).</a:t>
            </a:r>
            <a:r>
              <a:rPr lang="en-US" sz="1200" baseline="0" dirty="0" smtClean="0">
                <a:latin typeface="Times New Roman" pitchFamily="18" charset="0"/>
                <a:cs typeface="Times New Roman" pitchFamily="18" charset="0"/>
              </a:rPr>
              <a:t> </a:t>
            </a:r>
            <a:r>
              <a:rPr lang="en-US" sz="1200" kern="1200" dirty="0" smtClean="0">
                <a:solidFill>
                  <a:schemeClr val="tx1"/>
                </a:solidFill>
                <a:latin typeface="+mn-lt"/>
                <a:ea typeface="+mn-ea"/>
                <a:cs typeface="+mn-cs"/>
              </a:rPr>
              <a:t>Online learning has led to academic stress for many students affecting their performance. Academic disruption on students has led to reduced motivation for students towards their studies. Many students are not used to learn independently without the guidance and supervisions of the teachers. Lack of motivation has led to high dropout rates due to change of daily routines.</a:t>
            </a:r>
          </a:p>
          <a:p>
            <a:endParaRPr lang="en-US" dirty="0"/>
          </a:p>
        </p:txBody>
      </p:sp>
      <p:sp>
        <p:nvSpPr>
          <p:cNvPr id="4" name="Slide Number Placeholder 3"/>
          <p:cNvSpPr>
            <a:spLocks noGrp="1"/>
          </p:cNvSpPr>
          <p:nvPr>
            <p:ph type="sldNum" sz="quarter" idx="10"/>
          </p:nvPr>
        </p:nvSpPr>
        <p:spPr/>
        <p:txBody>
          <a:bodyPr/>
          <a:lstStyle/>
          <a:p>
            <a:fld id="{1D61D1CD-353F-43FC-A7E3-A7F64A7309DB}"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School reopening around the world means opportunity for COVID-19 transmission among students and teachers therefore spreading to the general community. The socialization part in school setting is an important factor. Lack of adequate facilities and small size of schools increases the chances of spread of COVID-19. Lack of coordinated strategies by the school’s administration to deal with cases of covid-19 among the students and teachers. Lack of immediate response to covid-19 leading to spread. Many</a:t>
            </a:r>
            <a:r>
              <a:rPr lang="en-US" sz="1200" kern="1200" baseline="0" dirty="0" smtClean="0">
                <a:solidFill>
                  <a:schemeClr val="tx1"/>
                </a:solidFill>
                <a:latin typeface="+mn-lt"/>
                <a:ea typeface="+mn-ea"/>
                <a:cs typeface="+mn-cs"/>
              </a:rPr>
              <a:t> of the schools do not have nurses or health care facilities to cater for students diagnosed with COVID-19.</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D61D1CD-353F-43FC-A7E3-A7F64A7309DB}"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Closure of the schools has transformed education to virtual classrooms highlighting inequalities since all students cannot afford same virtual classroom setting and others can’t join the virtual learning. Virtual learning does not increase inclusivity among the students. The students from public schools are the mostly affected by the closure since most were not subjected to virtual learning before. The closure of schools has exposed the gap which exists in the education system. Students are conscious about the environment they stay. The physical space of school creates an equal equation for all the students. Lack of reliable internet for all students affects students in joining of virtual classes. Transition to online cleaning has impacted students from the vulnerable communities.</a:t>
            </a:r>
          </a:p>
          <a:p>
            <a:endParaRPr lang="en-US" dirty="0"/>
          </a:p>
        </p:txBody>
      </p:sp>
      <p:sp>
        <p:nvSpPr>
          <p:cNvPr id="4" name="Slide Number Placeholder 3"/>
          <p:cNvSpPr>
            <a:spLocks noGrp="1"/>
          </p:cNvSpPr>
          <p:nvPr>
            <p:ph type="sldNum" sz="quarter" idx="10"/>
          </p:nvPr>
        </p:nvSpPr>
        <p:spPr/>
        <p:txBody>
          <a:bodyPr/>
          <a:lstStyle/>
          <a:p>
            <a:fld id="{1D61D1CD-353F-43FC-A7E3-A7F64A7309DB}" type="slidenum">
              <a:rPr lang="en-US" smtClean="0"/>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7A7F7C5-E2D6-4FA0-9C1C-5EB100301DB8}" type="datetimeFigureOut">
              <a:rPr lang="en-US" smtClean="0"/>
              <a:t>10/23/2020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FBC1372-E797-4840-9BAD-B21DADEDB2B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A7F7C5-E2D6-4FA0-9C1C-5EB100301DB8}" type="datetimeFigureOut">
              <a:rPr lang="en-US" smtClean="0"/>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BC1372-E797-4840-9BAD-B21DADEDB2BB}" type="slidenum">
              <a:rPr lang="en-US" smtClean="0"/>
              <a:t>‹#›</a:t>
            </a:fld>
            <a:endParaRPr lang="en-US"/>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7A7F7C5-E2D6-4FA0-9C1C-5EB100301DB8}" type="datetimeFigureOut">
              <a:rPr lang="en-US" smtClean="0"/>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BC1372-E797-4840-9BAD-B21DADEDB2BB}"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7A7F7C5-E2D6-4FA0-9C1C-5EB100301DB8}" type="datetimeFigureOut">
              <a:rPr lang="en-US" smtClean="0"/>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BC1372-E797-4840-9BAD-B21DADEDB2BB}" type="slidenum">
              <a:rPr lang="en-US" smtClean="0"/>
              <a:t>‹#›</a:t>
            </a:fld>
            <a:endParaRPr lang="en-US"/>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7A7F7C5-E2D6-4FA0-9C1C-5EB100301DB8}" type="datetimeFigureOut">
              <a:rPr lang="en-US" smtClean="0"/>
              <a:t>10/23/2020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FBC1372-E797-4840-9BAD-B21DADEDB2B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A7F7C5-E2D6-4FA0-9C1C-5EB100301DB8}" type="datetimeFigureOut">
              <a:rPr lang="en-US" smtClean="0"/>
              <a:t>10/23/2020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FBC1372-E797-4840-9BAD-B21DADEDB2BB}" type="slidenum">
              <a:rPr lang="en-US" smtClean="0"/>
              <a:t>‹#›</a:t>
            </a:fld>
            <a:endParaRPr lang="en-US"/>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A7F7C5-E2D6-4FA0-9C1C-5EB100301DB8}" type="datetimeFigureOut">
              <a:rPr lang="en-US" smtClean="0"/>
              <a:t>10/23/2020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FBC1372-E797-4840-9BAD-B21DADEDB2B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A7A7F7C5-E2D6-4FA0-9C1C-5EB100301DB8}" type="datetimeFigureOut">
              <a:rPr lang="en-US" smtClean="0"/>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FBC1372-E797-4840-9BAD-B21DADEDB2B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7A7F7C5-E2D6-4FA0-9C1C-5EB100301DB8}" type="datetimeFigureOut">
              <a:rPr lang="en-US" smtClean="0"/>
              <a:t>10/23/2020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FBC1372-E797-4840-9BAD-B21DADEDB2BB}"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A7F7C5-E2D6-4FA0-9C1C-5EB100301DB8}" type="datetimeFigureOut">
              <a:rPr lang="en-US" smtClean="0"/>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BC1372-E797-4840-9BAD-B21DADEDB2B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A7F7C5-E2D6-4FA0-9C1C-5EB100301DB8}" type="datetimeFigureOut">
              <a:rPr lang="en-US" smtClean="0"/>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FBC1372-E797-4840-9BAD-B21DADEDB2B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7A7F7C5-E2D6-4FA0-9C1C-5EB100301DB8}" type="datetimeFigureOut">
              <a:rPr lang="en-US" smtClean="0"/>
              <a:t>10/23/2020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FBC1372-E797-4840-9BAD-B21DADEDB2B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normAutofit/>
          </a:bodyPr>
          <a:lstStyle/>
          <a:p>
            <a:pPr algn="ctr">
              <a:buNone/>
            </a:pPr>
            <a:endParaRPr lang="en-US" sz="3600" b="1" dirty="0" smtClean="0">
              <a:latin typeface="Times New Roman" pitchFamily="18" charset="0"/>
              <a:cs typeface="Times New Roman" pitchFamily="18" charset="0"/>
            </a:endParaRPr>
          </a:p>
          <a:p>
            <a:pPr algn="ctr">
              <a:buNone/>
            </a:pPr>
            <a:endParaRPr lang="en-US" sz="3600" b="1" dirty="0" smtClean="0">
              <a:latin typeface="Times New Roman" pitchFamily="18" charset="0"/>
              <a:cs typeface="Times New Roman" pitchFamily="18" charset="0"/>
            </a:endParaRPr>
          </a:p>
          <a:p>
            <a:pPr algn="ctr">
              <a:buNone/>
            </a:pPr>
            <a:r>
              <a:rPr lang="en-US" sz="3600" b="1" dirty="0">
                <a:latin typeface="Times New Roman" panose="02020603050405020304" pitchFamily="18" charset="0"/>
                <a:cs typeface="Times New Roman" panose="02020603050405020304" pitchFamily="18" charset="0"/>
              </a:rPr>
              <a:t>The Impacts of COVID 19 on Student's Academic</a:t>
            </a:r>
            <a:br>
              <a:rPr lang="en-US" sz="3600" b="1" dirty="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Darius White</a:t>
            </a:r>
            <a:endParaRPr lang="en-US" sz="3600" dirty="0" smtClean="0">
              <a:latin typeface="Times New Roman" pitchFamily="18" charset="0"/>
              <a:cs typeface="Times New Roman" pitchFamily="18" charset="0"/>
            </a:endParaRPr>
          </a:p>
          <a:p>
            <a:pPr algn="ctr">
              <a:buNone/>
            </a:pPr>
            <a:r>
              <a:rPr lang="en-US" sz="3600" dirty="0" smtClean="0">
                <a:latin typeface="Times New Roman" pitchFamily="18" charset="0"/>
                <a:cs typeface="Times New Roman" pitchFamily="18" charset="0"/>
              </a:rPr>
              <a:t>Emerging </a:t>
            </a:r>
            <a:r>
              <a:rPr lang="en-US" sz="3600" dirty="0">
                <a:latin typeface="Times New Roman" pitchFamily="18" charset="0"/>
                <a:cs typeface="Times New Roman" pitchFamily="18" charset="0"/>
              </a:rPr>
              <a:t>Issues in </a:t>
            </a:r>
            <a:r>
              <a:rPr lang="en-US" sz="3600" dirty="0" smtClean="0">
                <a:latin typeface="Times New Roman" pitchFamily="18" charset="0"/>
                <a:cs typeface="Times New Roman" pitchFamily="18" charset="0"/>
              </a:rPr>
              <a:t>Education</a:t>
            </a:r>
            <a:endParaRPr lang="en-US" dirty="0"/>
          </a:p>
          <a:p>
            <a:pPr algn="ctr">
              <a:buNone/>
            </a:pPr>
            <a:r>
              <a:rPr lang="en-US" sz="3600" dirty="0" smtClean="0">
                <a:latin typeface="Times New Roman" pitchFamily="18" charset="0"/>
                <a:cs typeface="Times New Roman" pitchFamily="18" charset="0"/>
              </a:rPr>
              <a:t>10/23/2020</a:t>
            </a:r>
            <a:endParaRPr lang="en-US" sz="3600" dirty="0" smtClean="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67000"/>
            <a:ext cx="8229600" cy="3459163"/>
          </a:xfrm>
        </p:spPr>
        <p:txBody>
          <a:bodyPr>
            <a:normAutofit/>
          </a:bodyPr>
          <a:lstStyle/>
          <a:p>
            <a:r>
              <a:rPr lang="en-US" sz="2800" dirty="0" smtClean="0">
                <a:latin typeface="Times New Roman" pitchFamily="18" charset="0"/>
                <a:cs typeface="Times New Roman" pitchFamily="18" charset="0"/>
              </a:rPr>
              <a:t>COVID-19 has contributed to psychological </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issues among students</a:t>
            </a:r>
          </a:p>
          <a:p>
            <a:r>
              <a:rPr lang="en-US" sz="2800" dirty="0" smtClean="0">
                <a:latin typeface="Times New Roman" pitchFamily="18" charset="0"/>
                <a:cs typeface="Times New Roman" pitchFamily="18" charset="0"/>
              </a:rPr>
              <a:t>Student’s mental health has been affected.</a:t>
            </a:r>
          </a:p>
          <a:p>
            <a:r>
              <a:rPr lang="en-US" sz="2800" dirty="0" smtClean="0">
                <a:latin typeface="Times New Roman" pitchFamily="18" charset="0"/>
                <a:cs typeface="Times New Roman" pitchFamily="18" charset="0"/>
              </a:rPr>
              <a:t>Disruption of student’s routines has led to stress.</a:t>
            </a:r>
            <a:endParaRPr lang="en-US" sz="2800"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1630362"/>
          </a:xfrm>
        </p:spPr>
        <p:txBody>
          <a:bodyPr>
            <a:normAutofit fontScale="90000"/>
          </a:bodyPr>
          <a:lstStyle/>
          <a:p>
            <a:pPr algn="ctr"/>
            <a:r>
              <a:rPr lang="en-US" sz="4000" b="1" dirty="0">
                <a:latin typeface="Times New Roman" pitchFamily="18" charset="0"/>
                <a:cs typeface="Times New Roman" pitchFamily="18" charset="0"/>
              </a:rPr>
              <a:t>The </a:t>
            </a:r>
            <a:r>
              <a:rPr lang="en-US" sz="4000" b="1" dirty="0" smtClean="0">
                <a:latin typeface="Times New Roman" pitchFamily="18" charset="0"/>
                <a:cs typeface="Times New Roman" pitchFamily="18" charset="0"/>
              </a:rPr>
              <a:t>Health and Wellness </a:t>
            </a:r>
            <a:r>
              <a:rPr lang="en-US" sz="4000" b="1" dirty="0">
                <a:latin typeface="Times New Roman" pitchFamily="18" charset="0"/>
                <a:cs typeface="Times New Roman" pitchFamily="18" charset="0"/>
              </a:rPr>
              <a:t>Impact of COVID-19 on Student’s Academic</a:t>
            </a:r>
            <a:r>
              <a:rPr lang="en-US" dirty="0"/>
              <a:t/>
            </a:r>
            <a:br>
              <a:rPr lang="en-US" dirty="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latin typeface="Times New Roman" pitchFamily="18" charset="0"/>
                <a:cs typeface="Times New Roman" pitchFamily="18" charset="0"/>
              </a:rPr>
              <a:t>COVID-19 has caused psychological stress.</a:t>
            </a:r>
          </a:p>
          <a:p>
            <a:r>
              <a:rPr lang="en-US" sz="2800" dirty="0" smtClean="0">
                <a:latin typeface="Times New Roman" pitchFamily="18" charset="0"/>
                <a:cs typeface="Times New Roman" pitchFamily="18" charset="0"/>
              </a:rPr>
              <a:t>Implementation of online learning as the means of study has affected student performance</a:t>
            </a:r>
          </a:p>
          <a:p>
            <a:r>
              <a:rPr lang="en-US" sz="2800" dirty="0" smtClean="0">
                <a:latin typeface="Times New Roman" pitchFamily="18" charset="0"/>
                <a:cs typeface="Times New Roman" pitchFamily="18" charset="0"/>
              </a:rPr>
              <a:t>Lack of motivation from teachers</a:t>
            </a:r>
            <a:r>
              <a:rPr lang="en-US" sz="2800" dirty="0" smtClean="0">
                <a:latin typeface="Times New Roman" pitchFamily="18" charset="0"/>
                <a:cs typeface="Times New Roman" pitchFamily="18" charset="0"/>
              </a:rPr>
              <a:t>.</a:t>
            </a:r>
          </a:p>
          <a:p>
            <a:endParaRPr lang="en-US" sz="2800" dirty="0">
              <a:latin typeface="Times New Roman" pitchFamily="18" charset="0"/>
              <a:cs typeface="Times New Roman" pitchFamily="18" charset="0"/>
            </a:endParaRPr>
          </a:p>
        </p:txBody>
      </p:sp>
      <p:sp>
        <p:nvSpPr>
          <p:cNvPr id="2" name="Title 1"/>
          <p:cNvSpPr>
            <a:spLocks noGrp="1"/>
          </p:cNvSpPr>
          <p:nvPr>
            <p:ph type="title"/>
          </p:nvPr>
        </p:nvSpPr>
        <p:spPr/>
        <p:txBody>
          <a:bodyPr>
            <a:noAutofit/>
          </a:bodyPr>
          <a:lstStyle/>
          <a:p>
            <a:r>
              <a:rPr lang="en-US" sz="3600" b="1" dirty="0" smtClean="0">
                <a:latin typeface="Times New Roman" pitchFamily="18" charset="0"/>
                <a:cs typeface="Times New Roman" pitchFamily="18" charset="0"/>
              </a:rPr>
              <a:t>Effects of Student’s Health on Performance</a:t>
            </a:r>
            <a:endParaRPr lang="en-US" sz="3600" b="1" dirty="0">
              <a:latin typeface="Times New Roman" pitchFamily="18" charset="0"/>
              <a:cs typeface="Times New Roman" pitchFamily="18" charset="0"/>
            </a:endParaRPr>
          </a:p>
        </p:txBody>
      </p:sp>
      <p:pic>
        <p:nvPicPr>
          <p:cNvPr id="4" name="Picture 3" descr="original_2713b.jpg"/>
          <p:cNvPicPr>
            <a:picLocks noChangeAspect="1"/>
          </p:cNvPicPr>
          <p:nvPr/>
        </p:nvPicPr>
        <p:blipFill>
          <a:blip r:embed="rId3" cstate="print"/>
          <a:stretch>
            <a:fillRect/>
          </a:stretch>
        </p:blipFill>
        <p:spPr>
          <a:xfrm>
            <a:off x="2057400" y="3483360"/>
            <a:ext cx="4343400" cy="2514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62200"/>
            <a:ext cx="8229600" cy="3763963"/>
          </a:xfrm>
        </p:spPr>
        <p:txBody>
          <a:bodyPr>
            <a:normAutofit/>
          </a:bodyPr>
          <a:lstStyle/>
          <a:p>
            <a:r>
              <a:rPr lang="en-US" sz="2800" dirty="0" smtClean="0">
                <a:latin typeface="Times New Roman" pitchFamily="18" charset="0"/>
                <a:cs typeface="Times New Roman" pitchFamily="18" charset="0"/>
              </a:rPr>
              <a:t>Transition back schools risks spread of COVID-19.</a:t>
            </a:r>
          </a:p>
          <a:p>
            <a:r>
              <a:rPr lang="en-US" sz="2800" dirty="0" smtClean="0">
                <a:latin typeface="Times New Roman" pitchFamily="18" charset="0"/>
                <a:cs typeface="Times New Roman" pitchFamily="18" charset="0"/>
              </a:rPr>
              <a:t>Lack of nursing services in schools.</a:t>
            </a:r>
          </a:p>
          <a:p>
            <a:r>
              <a:rPr lang="en-US" sz="2800" dirty="0" smtClean="0">
                <a:latin typeface="Times New Roman" pitchFamily="18" charset="0"/>
                <a:cs typeface="Times New Roman" pitchFamily="18" charset="0"/>
              </a:rPr>
              <a:t>Inadequate school facilities</a:t>
            </a:r>
            <a:endParaRPr lang="en-US" sz="2800"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1706562"/>
          </a:xfrm>
        </p:spPr>
        <p:txBody>
          <a:bodyPr>
            <a:normAutofit fontScale="90000"/>
          </a:bodyPr>
          <a:lstStyle/>
          <a:p>
            <a:pPr algn="ctr"/>
            <a:r>
              <a:rPr lang="en-US" sz="4000" b="1" dirty="0">
                <a:latin typeface="Times New Roman" pitchFamily="18" charset="0"/>
                <a:cs typeface="Times New Roman" pitchFamily="18" charset="0"/>
              </a:rPr>
              <a:t>Risk factors for increased transition of COVID-19 in school setting</a:t>
            </a:r>
            <a:r>
              <a:rPr lang="en-US" dirty="0"/>
              <a:t/>
            </a:r>
            <a:br>
              <a:rPr lang="en-US" dirty="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29274"/>
            <a:ext cx="8229600" cy="4114800"/>
          </a:xfrm>
        </p:spPr>
        <p:txBody>
          <a:bodyPr>
            <a:normAutofit/>
          </a:bodyPr>
          <a:lstStyle/>
          <a:p>
            <a:r>
              <a:rPr lang="en-US" sz="2800" dirty="0" smtClean="0">
                <a:latin typeface="Times New Roman" pitchFamily="18" charset="0"/>
                <a:cs typeface="Times New Roman" pitchFamily="18" charset="0"/>
              </a:rPr>
              <a:t>Virtual online has contributed to inequality among students.</a:t>
            </a:r>
          </a:p>
          <a:p>
            <a:r>
              <a:rPr lang="en-US" sz="2800" dirty="0" smtClean="0">
                <a:latin typeface="Times New Roman" pitchFamily="18" charset="0"/>
                <a:cs typeface="Times New Roman" pitchFamily="18" charset="0"/>
              </a:rPr>
              <a:t>Students live in different set of environment causing insecurity.</a:t>
            </a:r>
          </a:p>
          <a:p>
            <a:r>
              <a:rPr lang="en-US" sz="2800" dirty="0" smtClean="0">
                <a:latin typeface="Times New Roman" pitchFamily="18" charset="0"/>
                <a:cs typeface="Times New Roman" pitchFamily="18" charset="0"/>
              </a:rPr>
              <a:t>Students from the vulnerable communities are the most affected(</a:t>
            </a:r>
            <a:r>
              <a:rPr lang="en-US" sz="2800" dirty="0" err="1" smtClean="0">
                <a:latin typeface="Times New Roman" pitchFamily="18" charset="0"/>
                <a:cs typeface="Times New Roman" pitchFamily="18" charset="0"/>
              </a:rPr>
              <a:t>Azevedo</a:t>
            </a:r>
            <a:r>
              <a:rPr lang="en-US" sz="2800" dirty="0" smtClean="0">
                <a:latin typeface="Times New Roman" pitchFamily="18" charset="0"/>
                <a:cs typeface="Times New Roman" pitchFamily="18" charset="0"/>
              </a:rPr>
              <a:t> et al. 2020).</a:t>
            </a:r>
          </a:p>
        </p:txBody>
      </p:sp>
      <p:sp>
        <p:nvSpPr>
          <p:cNvPr id="2" name="Title 1"/>
          <p:cNvSpPr>
            <a:spLocks noGrp="1"/>
          </p:cNvSpPr>
          <p:nvPr>
            <p:ph type="title"/>
          </p:nvPr>
        </p:nvSpPr>
        <p:spPr>
          <a:xfrm>
            <a:off x="457200" y="228600"/>
            <a:ext cx="8229600" cy="1475792"/>
          </a:xfrm>
        </p:spPr>
        <p:txBody>
          <a:bodyPr>
            <a:normAutofit fontScale="90000"/>
          </a:bodyPr>
          <a:lstStyle/>
          <a:p>
            <a:pPr algn="ctr"/>
            <a:r>
              <a:rPr lang="en-US" sz="4000" b="1" dirty="0">
                <a:latin typeface="Times New Roman" pitchFamily="18" charset="0"/>
                <a:cs typeface="Times New Roman" pitchFamily="18" charset="0"/>
              </a:rPr>
              <a:t>Gap affiliated with covid-19 and inequality among students</a:t>
            </a:r>
            <a:r>
              <a:rPr lang="en-US" dirty="0"/>
              <a:t/>
            </a:r>
            <a:br>
              <a:rPr lang="en-US" dirty="0"/>
            </a:br>
            <a:endParaRPr lang="en-US" dirty="0"/>
          </a:p>
        </p:txBody>
      </p:sp>
      <p:pic>
        <p:nvPicPr>
          <p:cNvPr id="4" name="Picture 3" descr="Stella-Maris-VIRTUAL-CLASSE (1).jpg"/>
          <p:cNvPicPr>
            <a:picLocks noChangeAspect="1"/>
          </p:cNvPicPr>
          <p:nvPr/>
        </p:nvPicPr>
        <p:blipFill>
          <a:blip r:embed="rId3" cstate="print"/>
          <a:stretch>
            <a:fillRect/>
          </a:stretch>
        </p:blipFill>
        <p:spPr>
          <a:xfrm>
            <a:off x="1828800" y="4419600"/>
            <a:ext cx="5486400" cy="21336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800" dirty="0" smtClean="0">
                <a:latin typeface="Times New Roman" pitchFamily="18" charset="0"/>
                <a:cs typeface="Times New Roman" pitchFamily="18" charset="0"/>
              </a:rPr>
              <a:t>How will COVID-19 have an everlasting impact on the education system?</a:t>
            </a:r>
          </a:p>
          <a:p>
            <a:r>
              <a:rPr lang="en-US" sz="2800" dirty="0" smtClean="0">
                <a:latin typeface="Times New Roman" pitchFamily="18" charset="0"/>
                <a:cs typeface="Times New Roman" pitchFamily="18" charset="0"/>
              </a:rPr>
              <a:t>What should schools do in order to deal with any future pandemics. </a:t>
            </a:r>
          </a:p>
          <a:p>
            <a:r>
              <a:rPr lang="en-US" sz="2800" dirty="0" smtClean="0">
                <a:latin typeface="Times New Roman" pitchFamily="18" charset="0"/>
                <a:cs typeface="Times New Roman" pitchFamily="18" charset="0"/>
              </a:rPr>
              <a:t>What measures have been taken to ensure safe reopening of schools.</a:t>
            </a:r>
            <a:endParaRPr lang="en-US" sz="2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r>
              <a:rPr lang="en-US" sz="3600" b="1" dirty="0" smtClean="0">
                <a:latin typeface="Times New Roman" pitchFamily="18" charset="0"/>
                <a:cs typeface="Times New Roman" pitchFamily="18" charset="0"/>
              </a:rPr>
              <a:t>Reflection Questions</a:t>
            </a:r>
            <a:endParaRPr lang="en-US" sz="3600" b="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sz="2800" dirty="0" err="1" smtClean="0">
                <a:latin typeface="Times New Roman" panose="02020603050405020304" pitchFamily="18" charset="0"/>
                <a:cs typeface="Times New Roman" pitchFamily="18" charset="0"/>
              </a:rPr>
              <a:t>Azevedo</a:t>
            </a:r>
            <a:r>
              <a:rPr lang="en-US" sz="2800" dirty="0">
                <a:latin typeface="Times New Roman" pitchFamily="18" charset="0"/>
                <a:cs typeface="Times New Roman" pitchFamily="18" charset="0"/>
              </a:rPr>
              <a:t>, J. P., Hasan, A., Goldemberg, D., Iqbal, S. A., &amp; Geven, K. (2020). Simulating the potential impacts of covid-19 school closures on schooling and learning outcomes: A set of global </a:t>
            </a:r>
            <a:r>
              <a:rPr lang="en-US" sz="2800" dirty="0" smtClean="0">
                <a:latin typeface="Times New Roman" pitchFamily="18" charset="0"/>
                <a:cs typeface="Times New Roman" pitchFamily="18" charset="0"/>
              </a:rPr>
              <a:t>estimates</a:t>
            </a:r>
            <a:r>
              <a:rPr lang="en-US" sz="2800" dirty="0" smtClean="0">
                <a:latin typeface="Times New Roman" pitchFamily="18" charset="0"/>
                <a:cs typeface="Times New Roman" pitchFamily="18" charset="0"/>
              </a:rPr>
              <a:t>.</a:t>
            </a:r>
          </a:p>
          <a:p>
            <a:pPr>
              <a:buNone/>
            </a:pPr>
            <a:r>
              <a:rPr lang="en-US" sz="2800" dirty="0" err="1" smtClean="0">
                <a:latin typeface="Times New Roman" pitchFamily="18" charset="0"/>
                <a:cs typeface="Times New Roman" pitchFamily="18" charset="0"/>
              </a:rPr>
              <a:t>Masonbrink</a:t>
            </a:r>
            <a:r>
              <a:rPr lang="en-US" sz="2800" dirty="0">
                <a:latin typeface="Times New Roman" pitchFamily="18" charset="0"/>
                <a:cs typeface="Times New Roman" pitchFamily="18" charset="0"/>
              </a:rPr>
              <a:t>, A. R., &amp; Hurley, E. (2020). Advocating for children during the COVID-19 school closures. </a:t>
            </a:r>
            <a:r>
              <a:rPr lang="en-US" sz="2800" i="1" dirty="0">
                <a:latin typeface="Times New Roman" pitchFamily="18" charset="0"/>
                <a:cs typeface="Times New Roman" pitchFamily="18" charset="0"/>
              </a:rPr>
              <a:t>Pediatrics</a:t>
            </a:r>
            <a:r>
              <a:rPr lang="en-US" sz="2800" dirty="0">
                <a:latin typeface="Times New Roman" pitchFamily="18" charset="0"/>
                <a:cs typeface="Times New Roman" pitchFamily="18" charset="0"/>
              </a:rPr>
              <a:t>, </a:t>
            </a:r>
            <a:r>
              <a:rPr lang="en-US" sz="2800" i="1" dirty="0">
                <a:latin typeface="Times New Roman" pitchFamily="18" charset="0"/>
                <a:cs typeface="Times New Roman" pitchFamily="18" charset="0"/>
              </a:rPr>
              <a:t>146</a:t>
            </a:r>
            <a:r>
              <a:rPr lang="en-US" sz="2800" dirty="0">
                <a:latin typeface="Times New Roman" pitchFamily="18" charset="0"/>
                <a:cs typeface="Times New Roman" pitchFamily="18" charset="0"/>
              </a:rPr>
              <a:t>(3).</a:t>
            </a:r>
          </a:p>
          <a:p>
            <a:pPr>
              <a:buNone/>
            </a:pPr>
            <a:r>
              <a:rPr lang="en-US" sz="2800" dirty="0">
                <a:latin typeface="Times New Roman" panose="02020603050405020304" pitchFamily="18" charset="0"/>
                <a:cs typeface="Times New Roman" panose="02020603050405020304" pitchFamily="18" charset="0"/>
              </a:rPr>
              <a:t>Nelson, J. L., </a:t>
            </a:r>
            <a:r>
              <a:rPr lang="en-US" sz="2800" dirty="0" err="1">
                <a:latin typeface="Times New Roman" panose="02020603050405020304" pitchFamily="18" charset="0"/>
                <a:cs typeface="Times New Roman" panose="02020603050405020304" pitchFamily="18" charset="0"/>
              </a:rPr>
              <a:t>Palonsky</a:t>
            </a:r>
            <a:r>
              <a:rPr lang="en-US" sz="2800" dirty="0">
                <a:latin typeface="Times New Roman" panose="02020603050405020304" pitchFamily="18" charset="0"/>
                <a:cs typeface="Times New Roman" panose="02020603050405020304" pitchFamily="18" charset="0"/>
              </a:rPr>
              <a:t>, S. B., &amp; McCarthy, M. R. (2017). </a:t>
            </a:r>
            <a:r>
              <a:rPr lang="en-US" sz="2800" i="1" dirty="0">
                <a:latin typeface="Times New Roman" panose="02020603050405020304" pitchFamily="18" charset="0"/>
                <a:cs typeface="Times New Roman" panose="02020603050405020304" pitchFamily="18" charset="0"/>
              </a:rPr>
              <a:t>Critical issues in education: Dialogues and dialectics</a:t>
            </a:r>
            <a:r>
              <a:rPr lang="en-US" sz="2800" dirty="0">
                <a:latin typeface="Times New Roman" panose="02020603050405020304" pitchFamily="18" charset="0"/>
                <a:cs typeface="Times New Roman" panose="02020603050405020304" pitchFamily="18" charset="0"/>
              </a:rPr>
              <a:t>. Waveland Press.</a:t>
            </a:r>
          </a:p>
          <a:p>
            <a:pPr>
              <a:buNone/>
            </a:pPr>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r>
              <a:rPr lang="en-US" sz="3600" b="1" dirty="0" smtClean="0">
                <a:latin typeface="Times New Roman" pitchFamily="18" charset="0"/>
                <a:cs typeface="Times New Roman" pitchFamily="18" charset="0"/>
              </a:rPr>
              <a:t>References</a:t>
            </a:r>
            <a:endParaRPr lang="en-US" sz="3600" b="1"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147</TotalTime>
  <Words>581</Words>
  <Application>Microsoft Office PowerPoint</Application>
  <PresentationFormat>On-screen Show (4:3)</PresentationFormat>
  <Paragraphs>37</Paragraphs>
  <Slides>7</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Calibri</vt:lpstr>
      <vt:lpstr>Lucida Sans Unicode</vt:lpstr>
      <vt:lpstr>Times New Roman</vt:lpstr>
      <vt:lpstr>Verdana</vt:lpstr>
      <vt:lpstr>Wingdings 2</vt:lpstr>
      <vt:lpstr>Wingdings 3</vt:lpstr>
      <vt:lpstr>Concourse</vt:lpstr>
      <vt:lpstr>PowerPoint Presentation</vt:lpstr>
      <vt:lpstr>The Health and Wellness Impact of COVID-19 on Student’s Academic </vt:lpstr>
      <vt:lpstr>Effects of Student’s Health on Performance</vt:lpstr>
      <vt:lpstr>Risk factors for increased transition of COVID-19 in school setting </vt:lpstr>
      <vt:lpstr>Gap affiliated with covid-19 and inequality among students </vt:lpstr>
      <vt:lpstr>Reflection Questions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EMERGING ISSUES IN EDUCATION</dc:title>
  <dc:creator>Kevin</dc:creator>
  <cp:lastModifiedBy>HP</cp:lastModifiedBy>
  <cp:revision>20</cp:revision>
  <dcterms:created xsi:type="dcterms:W3CDTF">2020-10-22T18:57:53Z</dcterms:created>
  <dcterms:modified xsi:type="dcterms:W3CDTF">2020-10-23T05:27:53Z</dcterms:modified>
</cp:coreProperties>
</file>